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42"/>
  </p:notesMasterIdLst>
  <p:handoutMasterIdLst>
    <p:handoutMasterId r:id="rId43"/>
  </p:handoutMasterIdLst>
  <p:sldIdLst>
    <p:sldId id="1334" r:id="rId2"/>
    <p:sldId id="3401" r:id="rId3"/>
    <p:sldId id="3405" r:id="rId4"/>
    <p:sldId id="3406" r:id="rId5"/>
    <p:sldId id="3433" r:id="rId6"/>
    <p:sldId id="3407" r:id="rId7"/>
    <p:sldId id="3343" r:id="rId8"/>
    <p:sldId id="3408" r:id="rId9"/>
    <p:sldId id="3421" r:id="rId10"/>
    <p:sldId id="3409" r:id="rId11"/>
    <p:sldId id="3412" r:id="rId12"/>
    <p:sldId id="3397" r:id="rId13"/>
    <p:sldId id="3400" r:id="rId14"/>
    <p:sldId id="335" r:id="rId15"/>
    <p:sldId id="3422" r:id="rId16"/>
    <p:sldId id="3410" r:id="rId17"/>
    <p:sldId id="3413" r:id="rId18"/>
    <p:sldId id="3398" r:id="rId19"/>
    <p:sldId id="3399" r:id="rId20"/>
    <p:sldId id="3403" r:id="rId21"/>
    <p:sldId id="3423" r:id="rId22"/>
    <p:sldId id="3414" r:id="rId23"/>
    <p:sldId id="3415" r:id="rId24"/>
    <p:sldId id="3436" r:id="rId25"/>
    <p:sldId id="3417" r:id="rId26"/>
    <p:sldId id="3416" r:id="rId27"/>
    <p:sldId id="3420" r:id="rId28"/>
    <p:sldId id="3418" r:id="rId29"/>
    <p:sldId id="3431" r:id="rId30"/>
    <p:sldId id="3419" r:id="rId31"/>
    <p:sldId id="3434" r:id="rId32"/>
    <p:sldId id="3424" r:id="rId33"/>
    <p:sldId id="3425" r:id="rId34"/>
    <p:sldId id="3430" r:id="rId35"/>
    <p:sldId id="3428" r:id="rId36"/>
    <p:sldId id="3435" r:id="rId37"/>
    <p:sldId id="3427" r:id="rId38"/>
    <p:sldId id="3429" r:id="rId39"/>
    <p:sldId id="2994" r:id="rId40"/>
    <p:sldId id="3404" r:id="rId41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A"/>
    <a:srgbClr val="FEFFB6"/>
    <a:srgbClr val="0066FF"/>
    <a:srgbClr val="33CC33"/>
    <a:srgbClr val="808000"/>
    <a:srgbClr val="FF8000"/>
    <a:srgbClr val="008080"/>
    <a:srgbClr val="FFCC66"/>
    <a:srgbClr val="FFFF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9"/>
    <p:restoredTop sz="94338"/>
  </p:normalViewPr>
  <p:slideViewPr>
    <p:cSldViewPr snapToGrid="0" showGuides="1">
      <p:cViewPr>
        <p:scale>
          <a:sx n="87" d="100"/>
          <a:sy n="87" d="100"/>
        </p:scale>
        <p:origin x="70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19CD5E-D549-994E-AAF3-0915249464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19900" y="6218439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08FE87A-D5DE-D140-9856-840FE13A49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403A129-B574-4D47-ABC7-328F97D2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F1DA5C3-92A4-3B44-8493-B1DFBCA152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04C848-2B33-2E4E-9ACC-18806D49A7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45FA1C-43EE-E44D-93E2-7016268434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A108FDD-EB7A-944F-AD95-FF3ACD1C4F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5EB021-C389-9740-BE50-5BF6DE8C70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79D6C0-27EA-AC4E-9204-C914912E15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69C6D4-8275-7B49-8DFF-AC5FCF664E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Gill Sans SemiBold" panose="020B0502020104020203" pitchFamily="34" charset="-79"/>
          <a:ea typeface="ＭＳ Ｐゴシック" pitchFamily="-112" charset="-128"/>
          <a:cs typeface="Gill Sans SemiBold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4.jpeg"/><Relationship Id="rId18" Type="http://schemas.openxmlformats.org/officeDocument/2006/relationships/image" Target="../media/image69.tif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12" Type="http://schemas.openxmlformats.org/officeDocument/2006/relationships/image" Target="../media/image63.jpeg"/><Relationship Id="rId17" Type="http://schemas.openxmlformats.org/officeDocument/2006/relationships/image" Target="../media/image68.emf"/><Relationship Id="rId2" Type="http://schemas.openxmlformats.org/officeDocument/2006/relationships/image" Target="../media/image54.jpeg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11" Type="http://schemas.openxmlformats.org/officeDocument/2006/relationships/image" Target="../media/image62.png"/><Relationship Id="rId5" Type="http://schemas.openxmlformats.org/officeDocument/2006/relationships/image" Target="../media/image57.emf"/><Relationship Id="rId15" Type="http://schemas.openxmlformats.org/officeDocument/2006/relationships/image" Target="../media/image66.gif"/><Relationship Id="rId10" Type="http://schemas.microsoft.com/office/2007/relationships/hdphoto" Target="../media/hdphoto1.wdp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jpeg"/><Relationship Id="rId4" Type="http://schemas.openxmlformats.org/officeDocument/2006/relationships/image" Target="../media/image42.jpe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78.tif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72.jpeg"/><Relationship Id="rId10" Type="http://schemas.openxmlformats.org/officeDocument/2006/relationships/image" Target="../media/image75.tiff"/><Relationship Id="rId4" Type="http://schemas.openxmlformats.org/officeDocument/2006/relationships/image" Target="../media/image79.png"/><Relationship Id="rId9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2.tiff"/><Relationship Id="rId7" Type="http://schemas.openxmlformats.org/officeDocument/2006/relationships/image" Target="../media/image75.tiff"/><Relationship Id="rId12" Type="http://schemas.openxmlformats.org/officeDocument/2006/relationships/image" Target="../media/image90.em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"/><Relationship Id="rId11" Type="http://schemas.openxmlformats.org/officeDocument/2006/relationships/image" Target="../media/image89.tiff"/><Relationship Id="rId5" Type="http://schemas.openxmlformats.org/officeDocument/2006/relationships/image" Target="../media/image84.tiff"/><Relationship Id="rId10" Type="http://schemas.openxmlformats.org/officeDocument/2006/relationships/image" Target="../media/image88.tiff"/><Relationship Id="rId4" Type="http://schemas.openxmlformats.org/officeDocument/2006/relationships/image" Target="../media/image83.tif"/><Relationship Id="rId9" Type="http://schemas.openxmlformats.org/officeDocument/2006/relationships/image" Target="../media/image87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tiff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9.jpeg"/><Relationship Id="rId7" Type="http://schemas.openxmlformats.org/officeDocument/2006/relationships/image" Target="../media/image102.em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10" Type="http://schemas.openxmlformats.org/officeDocument/2006/relationships/image" Target="../media/image105.emf"/><Relationship Id="rId4" Type="http://schemas.openxmlformats.org/officeDocument/2006/relationships/image" Target="../media/image42.jpeg"/><Relationship Id="rId9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iff"/><Relationship Id="rId5" Type="http://schemas.openxmlformats.org/officeDocument/2006/relationships/image" Target="../media/image106.emf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tiff"/><Relationship Id="rId4" Type="http://schemas.openxmlformats.org/officeDocument/2006/relationships/image" Target="../media/image1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99" y="644526"/>
            <a:ext cx="9144000" cy="2365375"/>
          </a:xfrm>
        </p:spPr>
        <p:txBody>
          <a:bodyPr/>
          <a:lstStyle/>
          <a:p>
            <a:r>
              <a:rPr lang="en-US" b="1" dirty="0"/>
              <a:t>Anomaly Detection in Graphs </a:t>
            </a:r>
            <a:br>
              <a:rPr lang="en-US" sz="4800" b="1" dirty="0"/>
            </a:br>
            <a:r>
              <a:rPr lang="en-US" sz="4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Past, Present and Future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09901"/>
            <a:ext cx="6400800" cy="1752600"/>
          </a:xfrm>
        </p:spPr>
        <p:txBody>
          <a:bodyPr/>
          <a:lstStyle/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Leman Akoglu 		CMU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Mary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McGlohon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	Google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Christos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Faloutsos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unusual/rare nodes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 (transforms to outlier detection)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(exploits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assortativity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E96CA-E9D9-E942-9EED-BA348F19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485776"/>
            <a:ext cx="8186737" cy="685800"/>
          </a:xfrm>
        </p:spPr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95400"/>
            <a:ext cx="8311759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McGlohon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M,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(PAKDD 2010)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OddBall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spotting anomalies in weighted graphs.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Henderson K, Gallagher B, Li L, 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Eliassi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-Rad T, Tong H,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(KDD 2011) Graph mining using recursive structural features </a:t>
            </a: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Chau DH, Pandit S,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(PKDD 2006) Detecting fraudulent personalities in networks of online auctioneers.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Tong H, Lin C-Y (SDM 2011) Non-negative residual matrix factorization with application to graph anomaly detection.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Aggarwal CC, Zhao Y, Yu PS (ICDE 2011) Outlier detection in graph streams.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Gao J, Liang F, Fan W, Wang C, Sun Y, Han J (KDD 2010) On community outliers and their efficient detection in information networks. 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003C7-A554-B74D-A94F-48028CD6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32124"/>
            <a:ext cx="9206407" cy="685800"/>
          </a:xfrm>
        </p:spPr>
        <p:txBody>
          <a:bodyPr/>
          <a:lstStyle/>
          <a:p>
            <a:r>
              <a:rPr lang="en-US" sz="3300" dirty="0" err="1"/>
              <a:t>FraudEagle</a:t>
            </a:r>
            <a:r>
              <a:rPr lang="en-US" sz="33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User	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Honest	       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 Honest 	       Bad	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Label propagation 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28" y="4658210"/>
            <a:ext cx="2236372" cy="127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5712" y="5318176"/>
            <a:ext cx="557107" cy="674099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6" y="5331074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LemanAkoglu.jpeg">
            <a:extLst>
              <a:ext uri="{FF2B5EF4-FFF2-40B4-BE49-F238E27FC236}">
                <a16:creationId xmlns:a16="http://schemas.microsoft.com/office/drawing/2014/main" id="{38B8561C-59C2-8240-A210-4298872577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 mapped to a (single) prior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082885" y="1618034"/>
            <a:ext cx="320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15" name="Picture 4" descr="LemanAkoglu.jpeg">
            <a:extLst>
              <a:ext uri="{FF2B5EF4-FFF2-40B4-BE49-F238E27FC236}">
                <a16:creationId xmlns:a16="http://schemas.microsoft.com/office/drawing/2014/main" id="{A57D8BDA-2C68-4946-B856-F15EEB037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OddBall: PAKDD 2021 Most Influential Paper 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L. Akoglu, M. McGlohon,  C. Faloutsos</a:t>
            </a:r>
            <a:endParaRPr lang="en-US" altLang="en-US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82764" y="937987"/>
            <a:ext cx="5655463" cy="5300662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Users provide examples of nodes they consider similar.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Ex: ‘Yann </a:t>
            </a:r>
            <a:r>
              <a:rPr lang="en-US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LeCun</a:t>
            </a: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’&amp;‘Foster Provost’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We learn a “focus”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Education Level: PhD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Location: NYC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Extract clusters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which agree with the “focus”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Detect cluster-outliers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Nodes that don’t agree with “focus”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FocusCO</a:t>
            </a:r>
            <a:r>
              <a:rPr kumimoji="0" lang="en-US" sz="3600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  <p:pic>
        <p:nvPicPr>
          <p:cNvPr id="18" name="Picture 4" descr="LemanAkoglu.jpeg">
            <a:extLst>
              <a:ext uri="{FF2B5EF4-FFF2-40B4-BE49-F238E27FC236}">
                <a16:creationId xmlns:a16="http://schemas.microsoft.com/office/drawing/2014/main" id="{162A6124-A0A7-1448-97B8-6A6DE43C2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72" y="3600450"/>
            <a:ext cx="9749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Key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3301523" y="188027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90199-4729-5544-90E9-A4FD0A53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19332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groups of nodes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(significantly denser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(social circles)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EED87-39C5-DC4A-BEC9-19573A34F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566058"/>
            <a:ext cx="8621488" cy="685800"/>
          </a:xfrm>
        </p:spPr>
        <p:txBody>
          <a:bodyPr/>
          <a:lstStyle/>
          <a:p>
            <a:r>
              <a:rPr lang="en-US" sz="4000" dirty="0"/>
              <a:t>Subgraph-level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Song, H.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Shah, N., Shin, K.,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(KDD 2016).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Fraudar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Bounding graph fraud in the face of camouflage.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Xu, W.,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Guruswami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V.,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Palow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(WWW 2013).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Copycatch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stopping group attacks by spotting lockstep behavior in social networks.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Prakash, B. A., Sridharan, A., Seshadri,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Machiraju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        (PAKDD 2010).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Eigenspokes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Surprising patterns and scalable community chipping in large graphs.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&amp; Akoglu, L. (SDM 2016). Scalable anomaly ranking of attributed neighborhoods.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Gupta,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Mallya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Roy, S., Cho, J. H., &amp; Han, J. (SDM 2014). Local learning for mining outlier subgraphs from network datasets.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03169-791C-E347-BAC2-D3090D08C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2" y="581024"/>
            <a:ext cx="8975810" cy="685800"/>
          </a:xfrm>
        </p:spPr>
        <p:txBody>
          <a:bodyPr/>
          <a:lstStyle/>
          <a:p>
            <a:r>
              <a:rPr lang="en-US" sz="4000" dirty="0" err="1"/>
              <a:t>Fraudar</a:t>
            </a:r>
            <a:r>
              <a:rPr lang="en-US" sz="4000" dirty="0"/>
              <a:t>: Camouflaged dense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  <p:pic>
        <p:nvPicPr>
          <p:cNvPr id="11" name="Picture 10" descr="attack3.png">
            <a:extLst>
              <a:ext uri="{FF2B5EF4-FFF2-40B4-BE49-F238E27FC236}">
                <a16:creationId xmlns:a16="http://schemas.microsoft.com/office/drawing/2014/main" id="{5D7A2B8A-C710-2D4E-9230-442D5C334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537" y="1594379"/>
            <a:ext cx="3576400" cy="3081528"/>
          </a:xfrm>
          <a:prstGeom prst="rect">
            <a:avLst/>
          </a:prstGeom>
        </p:spPr>
      </p:pic>
      <p:pic>
        <p:nvPicPr>
          <p:cNvPr id="12" name="Picture 11" descr="attack1.png">
            <a:extLst>
              <a:ext uri="{FF2B5EF4-FFF2-40B4-BE49-F238E27FC236}">
                <a16:creationId xmlns:a16="http://schemas.microsoft.com/office/drawing/2014/main" id="{2C54C67E-C158-5B4E-B634-76A9F77F74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5" y="1594379"/>
            <a:ext cx="3767821" cy="318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671F-031B-C546-91D2-4552E5558A89}"/>
              </a:ext>
            </a:extLst>
          </p:cNvPr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Random 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85A5-6ABB-0B44-942A-8FE353AF9D6E}"/>
              </a:ext>
            </a:extLst>
          </p:cNvPr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Hijacking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F7F9F-C956-7948-909F-B85F043EA5C4}"/>
              </a:ext>
            </a:extLst>
          </p:cNvPr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0EFA5-42A1-5648-A329-AE49B4C9C558}"/>
              </a:ext>
            </a:extLst>
          </p:cNvPr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3A6DA-D85C-2541-95E0-6FC2FB6E8C39}"/>
              </a:ext>
            </a:extLst>
          </p:cNvPr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26FD16-5448-354D-BEAE-153EF2F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324054-E39E-9B40-99F6-C951DB2048F9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86C7F6-746B-654E-8292-1BBA5466F2C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07DE3D-58E7-2942-B00A-5224718586B3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32647A-998A-4B42-84C2-EADABB4DF9D3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7E045C-A32D-CF49-8B90-BA67005CE653}"/>
              </a:ext>
            </a:extLst>
          </p:cNvPr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2EEB3-70DF-9A46-A98E-0E442149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E7A62EF-AEC3-5749-AAA8-259C96424352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B1046E-45A1-1647-8599-E9FEFB45623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DE8393-2464-4442-B3ED-CDF0D001E4EC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89BBC8-465A-3146-BFB2-ACB89409BE80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0" y="552448"/>
            <a:ext cx="9092106" cy="685800"/>
          </a:xfrm>
        </p:spPr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Spotting group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79" y="1287852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Lockstep behavior: same targets,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82E0D-8DFE-2E4B-B094-7C6948CE5CF2}"/>
              </a:ext>
            </a:extLst>
          </p:cNvPr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C7723-BB50-6A47-AC75-A352113618AF}"/>
                </a:ext>
              </a:extLst>
            </p:cNvPr>
            <p:cNvSpPr/>
            <p:nvPr/>
          </p:nvSpPr>
          <p:spPr bwMode="auto"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8000"/>
              </a:srgbClr>
            </a:solidFill>
            <a:ln w="25400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pic>
          <p:nvPicPr>
            <p:cNvPr id="49" name="Picture 48" descr="profile.wmf">
              <a:extLst>
                <a:ext uri="{FF2B5EF4-FFF2-40B4-BE49-F238E27FC236}">
                  <a16:creationId xmlns:a16="http://schemas.microsoft.com/office/drawing/2014/main" id="{20F05250-CB85-FD4D-94DA-50C751EC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0" name="Picture 49" descr="me.jpg">
              <a:extLst>
                <a:ext uri="{FF2B5EF4-FFF2-40B4-BE49-F238E27FC236}">
                  <a16:creationId xmlns:a16="http://schemas.microsoft.com/office/drawing/2014/main" id="{343EDAF0-309D-F046-996F-FB4D17B7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53" y="5405173"/>
              <a:ext cx="232172" cy="278606"/>
            </a:xfrm>
            <a:prstGeom prst="rect">
              <a:avLst/>
            </a:prstGeom>
          </p:spPr>
        </p:pic>
        <p:pic>
          <p:nvPicPr>
            <p:cNvPr id="51" name="Picture 50" descr="bipartite-graph-eps-converted-to.pdf">
              <a:extLst>
                <a:ext uri="{FF2B5EF4-FFF2-40B4-BE49-F238E27FC236}">
                  <a16:creationId xmlns:a16="http://schemas.microsoft.com/office/drawing/2014/main" id="{2149710B-D95C-CF4E-BC81-2AD495F4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2" name="Picture 51" descr="people.wmf">
              <a:extLst>
                <a:ext uri="{FF2B5EF4-FFF2-40B4-BE49-F238E27FC236}">
                  <a16:creationId xmlns:a16="http://schemas.microsoft.com/office/drawing/2014/main" id="{0E807CCF-EDED-5240-8072-811EAF2D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3" name="Picture 52" descr="pages.wmf">
              <a:extLst>
                <a:ext uri="{FF2B5EF4-FFF2-40B4-BE49-F238E27FC236}">
                  <a16:creationId xmlns:a16="http://schemas.microsoft.com/office/drawing/2014/main" id="{6D7CA5C2-F9F5-8842-8B47-0D57BB44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4" name="Picture 53" descr="like.wmf">
              <a:extLst>
                <a:ext uri="{FF2B5EF4-FFF2-40B4-BE49-F238E27FC236}">
                  <a16:creationId xmlns:a16="http://schemas.microsoft.com/office/drawing/2014/main" id="{E3B0AEFA-D9AA-6F48-8040-E9E8E297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BF9F2-0302-884F-9EAC-C0720D4109F1}"/>
                </a:ext>
              </a:extLst>
            </p:cNvPr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</p:spPr>
          <p:txBody>
            <a:bodyPr wrap="none" lIns="69238" tIns="34619" rIns="69238" bIns="34619" rtlCol="0">
              <a:spAutoFit/>
            </a:bodyPr>
            <a:lstStyle/>
            <a:p>
              <a:r>
                <a:rPr lang="en-US" sz="1400" dirty="0"/>
                <a:t>Likes</a:t>
              </a:r>
            </a:p>
          </p:txBody>
        </p:sp>
        <p:pic>
          <p:nvPicPr>
            <p:cNvPr id="56" name="Picture 55" descr="profile.wmf">
              <a:extLst>
                <a:ext uri="{FF2B5EF4-FFF2-40B4-BE49-F238E27FC236}">
                  <a16:creationId xmlns:a16="http://schemas.microsoft.com/office/drawing/2014/main" id="{3E5470CE-CB31-7E45-8F0D-052DC93F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7" name="Picture 56" descr="profile.wmf">
              <a:extLst>
                <a:ext uri="{FF2B5EF4-FFF2-40B4-BE49-F238E27FC236}">
                  <a16:creationId xmlns:a16="http://schemas.microsoft.com/office/drawing/2014/main" id="{0E6A293B-FC85-7E44-88EC-3CC2F7A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8" name="Picture 57" descr="profile.wmf">
              <a:extLst>
                <a:ext uri="{FF2B5EF4-FFF2-40B4-BE49-F238E27FC236}">
                  <a16:creationId xmlns:a16="http://schemas.microsoft.com/office/drawing/2014/main" id="{8DF8C592-4058-B248-A252-CEAF197F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9" name="Picture 58" descr="profile.wmf">
              <a:extLst>
                <a:ext uri="{FF2B5EF4-FFF2-40B4-BE49-F238E27FC236}">
                  <a16:creationId xmlns:a16="http://schemas.microsoft.com/office/drawing/2014/main" id="{3E1DD7BE-5C1B-C540-B03D-53955702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044648-9A8A-6744-B658-BC59E78A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5" b="97011" l="1057" r="99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D1FACA-7AD6-A24A-B5E9-B22D357B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</p:spPr>
        </p:pic>
        <p:pic>
          <p:nvPicPr>
            <p:cNvPr id="62" name="Picture 61" descr="388941_232718990122208_1510912199_n.jpg">
              <a:extLst>
                <a:ext uri="{FF2B5EF4-FFF2-40B4-BE49-F238E27FC236}">
                  <a16:creationId xmlns:a16="http://schemas.microsoft.com/office/drawing/2014/main" id="{972E5F04-5ED5-574F-A698-8072F3EF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</p:spPr>
        </p:pic>
        <p:pic>
          <p:nvPicPr>
            <p:cNvPr id="63" name="Picture 62" descr="307630_289732801053580_1277133049_n.jpg">
              <a:extLst>
                <a:ext uri="{FF2B5EF4-FFF2-40B4-BE49-F238E27FC236}">
                  <a16:creationId xmlns:a16="http://schemas.microsoft.com/office/drawing/2014/main" id="{23969B2E-85A0-5545-90CD-B585757C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</p:spPr>
        </p:pic>
        <p:pic>
          <p:nvPicPr>
            <p:cNvPr id="64" name="Picture 63" descr="Duke_Blue_Devils_logo.svg.png">
              <a:extLst>
                <a:ext uri="{FF2B5EF4-FFF2-40B4-BE49-F238E27FC236}">
                  <a16:creationId xmlns:a16="http://schemas.microsoft.com/office/drawing/2014/main" id="{E4B4D439-3C0F-6044-B822-FC841C3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</p:spPr>
        </p:pic>
        <p:pic>
          <p:nvPicPr>
            <p:cNvPr id="65" name="Picture 64" descr="spy_vs_spy.gif">
              <a:extLst>
                <a:ext uri="{FF2B5EF4-FFF2-40B4-BE49-F238E27FC236}">
                  <a16:creationId xmlns:a16="http://schemas.microsoft.com/office/drawing/2014/main" id="{06DA9EDE-59C1-2440-8521-19BB010B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045A30-FD68-744E-B6D3-DE824D948D3A}"/>
              </a:ext>
            </a:extLst>
          </p:cNvPr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id="66" name="Picture 65" descr="unorganized-eps-converted-to.pdf">
              <a:extLst>
                <a:ext uri="{FF2B5EF4-FFF2-40B4-BE49-F238E27FC236}">
                  <a16:creationId xmlns:a16="http://schemas.microsoft.com/office/drawing/2014/main" id="{4E65DF36-9AD3-A140-9514-7AD61C3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effectLst/>
          </p:spPr>
        </p:pic>
        <p:pic>
          <p:nvPicPr>
            <p:cNvPr id="67" name="Picture 66" descr="people.wmf">
              <a:extLst>
                <a:ext uri="{FF2B5EF4-FFF2-40B4-BE49-F238E27FC236}">
                  <a16:creationId xmlns:a16="http://schemas.microsoft.com/office/drawing/2014/main" id="{6C3C11DC-E1E0-CF41-8197-D523655D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8" name="Picture 67" descr="pages.wmf">
              <a:extLst>
                <a:ext uri="{FF2B5EF4-FFF2-40B4-BE49-F238E27FC236}">
                  <a16:creationId xmlns:a16="http://schemas.microsoft.com/office/drawing/2014/main" id="{18545E17-8227-C543-A2D2-C31E671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198085-A1F1-0742-A8D7-D114F12D1E6F}"/>
              </a:ext>
            </a:extLst>
          </p:cNvPr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id="71" name="Picture 70" descr="organized-eps-converted-to.pdf">
              <a:extLst>
                <a:ext uri="{FF2B5EF4-FFF2-40B4-BE49-F238E27FC236}">
                  <a16:creationId xmlns:a16="http://schemas.microsoft.com/office/drawing/2014/main" id="{D117F6F6-58F7-E848-971E-8018F3F7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</p:spPr>
        </p:pic>
        <p:pic>
          <p:nvPicPr>
            <p:cNvPr id="72" name="Picture 71" descr="people.wmf">
              <a:extLst>
                <a:ext uri="{FF2B5EF4-FFF2-40B4-BE49-F238E27FC236}">
                  <a16:creationId xmlns:a16="http://schemas.microsoft.com/office/drawing/2014/main" id="{B780FC57-A242-934A-8FFE-EADF268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73" name="Picture 72" descr="pages.wmf">
              <a:extLst>
                <a:ext uri="{FF2B5EF4-FFF2-40B4-BE49-F238E27FC236}">
                  <a16:creationId xmlns:a16="http://schemas.microsoft.com/office/drawing/2014/main" id="{85F85554-ADB7-1B4B-AC20-C09A3C9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ABFCF-84C6-E340-AF94-88B09953000D}"/>
                </a:ext>
              </a:extLst>
            </p:cNvPr>
            <p:cNvSpPr/>
            <p:nvPr/>
          </p:nvSpPr>
          <p:spPr bwMode="auto"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50000"/>
              </a:srgbClr>
            </a:solidFill>
            <a:ln w="3175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0FEF6D-4272-8C4E-AE0A-E09AB249C467}"/>
              </a:ext>
            </a:extLst>
          </p:cNvPr>
          <p:cNvCxnSpPr/>
          <p:nvPr/>
        </p:nvCxnSpPr>
        <p:spPr bwMode="auto">
          <a:xfrm flipH="1" flipV="1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14FC67-82EC-724F-B3DD-1A2E7C46BF51}"/>
              </a:ext>
            </a:extLst>
          </p:cNvPr>
          <p:cNvCxnSpPr>
            <a:cxnSpLocks/>
            <a:stCxn id="78" idx="0"/>
          </p:cNvCxnSpPr>
          <p:nvPr/>
        </p:nvCxnSpPr>
        <p:spPr bwMode="auto">
          <a:xfrm flipV="1">
            <a:off x="5003198" y="3107093"/>
            <a:ext cx="1430164" cy="1970308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457620-99B5-D646-8C41-05143009EA1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D61AE8-094A-BA43-9F96-FF5CFBC8C55F}"/>
              </a:ext>
            </a:extLst>
          </p:cNvPr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</p:spPr>
        <p:txBody>
          <a:bodyPr wrap="none" lIns="69238" tIns="34619" rIns="69238" bIns="34619" rtlCol="0">
            <a:spAutoFit/>
          </a:bodyPr>
          <a:lstStyle/>
          <a:p>
            <a:r>
              <a:rPr lang="en-US" sz="2800" dirty="0">
                <a:solidFill>
                  <a:srgbClr val="953235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Suspicious Lockstep Behavior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448D32-0A55-CF4C-B781-ADF6210C6D19}"/>
              </a:ext>
            </a:extLst>
          </p:cNvPr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id="82" name="Picture 81" descr="calendar.tiff">
              <a:extLst>
                <a:ext uri="{FF2B5EF4-FFF2-40B4-BE49-F238E27FC236}">
                  <a16:creationId xmlns:a16="http://schemas.microsoft.com/office/drawing/2014/main" id="{DBAEB05D-0424-304D-BE78-81A9515E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B995D9-2AF9-9147-9A38-1DAAAED5AC04}"/>
                </a:ext>
              </a:extLst>
            </p:cNvPr>
            <p:cNvSpPr/>
            <p:nvPr/>
          </p:nvSpPr>
          <p:spPr bwMode="auto">
            <a:xfrm>
              <a:off x="7840266" y="5877518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953235">
                    <a:alpha val="64000"/>
                  </a:srgbClr>
                </a:gs>
                <a:gs pos="100000">
                  <a:srgbClr val="D59B3A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5DAD5-2FFE-2A43-9048-252395617430}"/>
                </a:ext>
              </a:extLst>
            </p:cNvPr>
            <p:cNvSpPr/>
            <p:nvPr/>
          </p:nvSpPr>
          <p:spPr bwMode="auto">
            <a:xfrm>
              <a:off x="7840266" y="6016392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D59B3A">
                    <a:alpha val="64000"/>
                  </a:srgbClr>
                </a:gs>
                <a:gs pos="100000">
                  <a:srgbClr val="5A8039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C694D9-CC31-8D48-BF36-DDC29E63D1A8}"/>
                </a:ext>
              </a:extLst>
            </p:cNvPr>
            <p:cNvSpPr/>
            <p:nvPr/>
          </p:nvSpPr>
          <p:spPr bwMode="auto">
            <a:xfrm>
              <a:off x="7840266" y="6155267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5A8039">
                    <a:alpha val="64000"/>
                  </a:srgbClr>
                </a:gs>
                <a:gs pos="100000">
                  <a:srgbClr val="314B6F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7E87822-3086-6D49-924B-B4B63CE48012}"/>
                </a:ext>
              </a:extLst>
            </p:cNvPr>
            <p:cNvSpPr/>
            <p:nvPr/>
          </p:nvSpPr>
          <p:spPr bwMode="auto">
            <a:xfrm>
              <a:off x="7840266" y="6294141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314B6F">
                    <a:alpha val="64000"/>
                  </a:srgbClr>
                </a:gs>
                <a:gs pos="100000">
                  <a:srgbClr val="712E4C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955DC5-5C79-5C46-AB75-29FAFF9BE1AA}"/>
                </a:ext>
              </a:extLst>
            </p:cNvPr>
            <p:cNvSpPr/>
            <p:nvPr/>
          </p:nvSpPr>
          <p:spPr bwMode="auto">
            <a:xfrm>
              <a:off x="7840266" y="6433016"/>
              <a:ext cx="482203" cy="138875"/>
            </a:xfrm>
            <a:prstGeom prst="rect">
              <a:avLst/>
            </a:prstGeom>
            <a:gradFill flip="none" rotWithShape="1">
              <a:gsLst>
                <a:gs pos="0">
                  <a:srgbClr val="712E4C">
                    <a:alpha val="64000"/>
                  </a:srgbClr>
                </a:gs>
                <a:gs pos="100000">
                  <a:srgbClr val="953235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Given an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attributed subgraph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	         </a:t>
            </a:r>
            <a:b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</a:b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  how to quantify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“normality”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 coherence</a:t>
            </a:r>
          </a:p>
          <a:p>
            <a:pPr lvl="3">
              <a:spcBef>
                <a:spcPts val="75"/>
              </a:spcBef>
              <a:buFont typeface="Wingdings" charset="0"/>
              <a:buChar char="v"/>
            </a:pPr>
            <a:r>
              <a:rPr lang="en-US" sz="30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</a:rPr>
              <a:t> neighborhood “focus”</a:t>
            </a:r>
            <a:endParaRPr lang="en-US" altLang="ja-JP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  <a:p>
            <a:pPr lvl="1"/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different “focus”</a:t>
            </a:r>
            <a:endParaRPr lang="en-US" altLang="ja-JP" sz="30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</a:endParaRPr>
          </a:p>
          <a:p>
            <a:endParaRPr lang="en-US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  <p:pic>
        <p:nvPicPr>
          <p:cNvPr id="16" name="Picture 4" descr="LemanAkoglu.jpeg">
            <a:extLst>
              <a:ext uri="{FF2B5EF4-FFF2-40B4-BE49-F238E27FC236}">
                <a16:creationId xmlns:a16="http://schemas.microsoft.com/office/drawing/2014/main" id="{D8960CEA-7ECB-E543-8923-88CAA96D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99912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12" y="3600450"/>
            <a:ext cx="10406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  <a:p>
            <a:pPr eaLnBrk="1" hangingPunct="1"/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6094851" y="175120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D82C8-493F-BD4F-B4F1-E32978FB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1708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set or sequence of (plain or attributed)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graphs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 (graph-level features, kernels)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([emergence of] rare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 (frequent motifs)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EBB69-6C9E-F649-BA4D-3DB3E6A1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sz="4000" dirty="0"/>
              <a:t>Graph-level</a:t>
            </a:r>
            <a:r>
              <a:rPr lang="en-US" dirty="0"/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98" y="1151842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Lots of work on graph similarity. Focus: streaming graph representation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Manzoor, E.,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Milajerdi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 M., &amp; Akoglu, L. (KDD 2016). 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Eswaran, D.,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Guha, S., &amp; Mishra, N. (KDD 2018). 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Akoglu, L., Eswaran, D., Pandey,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Jereminov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M., Pileggi, L.,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(CIKM 2018).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Changedar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Noble C. C., Cook D. J. (KDD 2003) 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Sun, J.,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Papadimitriou, S., &amp; Yu, P. S. (KDD 2007).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Graphscope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parameter-free mining of large time-evolving graphs.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Nguyen, H. T., Liang, P. J., &amp; Akoglu, L. (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arXiv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preprint arXiv:2010.03600  2020). 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F89D4-D9F5-CF44-8800-251A8E74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Command-flow 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graphs</a:t>
            </a:r>
            <a:endParaRPr lang="en-US" sz="24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  <a:sym typeface="Gill Sans SemiBold" charset="0"/>
            </a:endParaRP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  <p:pic>
        <p:nvPicPr>
          <p:cNvPr id="30" name="Picture 126" descr="flow-1.pdf">
            <a:extLst>
              <a:ext uri="{FF2B5EF4-FFF2-40B4-BE49-F238E27FC236}">
                <a16:creationId xmlns:a16="http://schemas.microsoft.com/office/drawing/2014/main" id="{F8951355-4AA7-6F4F-A7BE-BBE99B3B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43" y="1650838"/>
            <a:ext cx="3339276" cy="1318296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7" descr="flow-2.pdf">
            <a:extLst>
              <a:ext uri="{FF2B5EF4-FFF2-40B4-BE49-F238E27FC236}">
                <a16:creationId xmlns:a16="http://schemas.microsoft.com/office/drawing/2014/main" id="{1CC1CA66-41ED-6241-822D-7BA928D87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572" y="1622014"/>
            <a:ext cx="2573228" cy="1371090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37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14" y="3176919"/>
            <a:ext cx="4785501" cy="152909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k-subgraph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Spot-Light: Detecting Anomalies in Streaming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191" y="2095554"/>
            <a:ext cx="2460478" cy="95777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6C57D-2E12-AF4F-B221-AD3E7AF0F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128DB3-2F6E-CD40-9171-D670996EC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513" y="2982403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" y="494534"/>
            <a:ext cx="9015414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</a:t>
            </a: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E6A42-487E-E448-8DD0-DCACF5915626}"/>
              </a:ext>
            </a:extLst>
          </p:cNvPr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F08AF9-11C2-5D4A-8871-41F0326096AD}"/>
                </a:ext>
              </a:extLst>
            </p:cNvPr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83A620-C162-B246-9F17-B96BCC8219B7}"/>
                </a:ext>
              </a:extLst>
            </p:cNvPr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9E2A2D-0C10-9748-A86B-01C51DBA0C7B}"/>
                </a:ext>
              </a:extLst>
            </p:cNvPr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43E31-8F96-5E4B-A1FF-B5A88F83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F7DF8A-04DA-2E43-99BB-6DCCF1AD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5AE897-905E-9A48-B727-085118DB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961722-A93E-0546-B3A2-42BF394C1987}"/>
                </a:ext>
              </a:extLst>
            </p:cNvPr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96E198-63FE-DB43-9EC9-93A9C9F0E10F}"/>
                  </a:ext>
                </a:extLst>
              </p:cNvPr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9E9AC-0301-7D4E-8E8A-D53BC470D977}"/>
                  </a:ext>
                </a:extLst>
              </p:cNvPr>
              <p:cNvCxnSpPr/>
              <p:nvPr/>
            </p:nvCxnSpPr>
            <p:spPr>
              <a:xfrm>
                <a:off x="1446137" y="2721959"/>
                <a:ext cx="0" cy="182880"/>
              </a:xfrm>
              <a:prstGeom prst="line">
                <a:avLst/>
              </a:prstGeom>
              <a:ln w="2540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CE7E8-30BD-414F-989F-03AD0F4763E3}"/>
                </a:ext>
              </a:extLst>
            </p:cNvPr>
            <p:cNvCxnSpPr/>
            <p:nvPr/>
          </p:nvCxnSpPr>
          <p:spPr>
            <a:xfrm>
              <a:off x="5275181" y="4068294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6672E0-45BB-694F-832A-D01BB9A2682E}"/>
                </a:ext>
              </a:extLst>
            </p:cNvPr>
            <p:cNvCxnSpPr/>
            <p:nvPr/>
          </p:nvCxnSpPr>
          <p:spPr>
            <a:xfrm flipV="1">
              <a:off x="4727957" y="405465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CAE5FB-17AC-514A-B4D0-6A2841AEB98A}"/>
                </a:ext>
              </a:extLst>
            </p:cNvPr>
            <p:cNvCxnSpPr/>
            <p:nvPr/>
          </p:nvCxnSpPr>
          <p:spPr>
            <a:xfrm flipH="1">
              <a:off x="5281960" y="3451200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7AB91-097C-764C-BA1B-9B9CA1894C1C}"/>
                </a:ext>
              </a:extLst>
            </p:cNvPr>
            <p:cNvCxnSpPr/>
            <p:nvPr/>
          </p:nvCxnSpPr>
          <p:spPr>
            <a:xfrm flipH="1">
              <a:off x="5281960" y="2832563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80F9E8-9AA1-574E-A8A7-3412948DD8E6}"/>
                </a:ext>
              </a:extLst>
            </p:cNvPr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7CB5C8-C051-BD4F-A256-510062A1F966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3DA04C8-4FEE-BF46-BD3C-6DFB4F38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43B0B-57C3-6C42-9C80-68A3AB3CD499}"/>
                </a:ext>
              </a:extLst>
            </p:cNvPr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0D39D9F-6AF2-4B4B-8A9D-22FAB737631F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04B87B-2BE3-3942-9778-6BE8207C0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DFFC-FE0E-0844-84A7-4793CE767AB0}"/>
                </a:ext>
              </a:extLst>
            </p:cNvPr>
            <p:cNvCxnSpPr/>
            <p:nvPr/>
          </p:nvCxnSpPr>
          <p:spPr>
            <a:xfrm flipH="1">
              <a:off x="5350691" y="2602909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30C31A-68D6-CB44-B829-14A81095A462}"/>
                </a:ext>
              </a:extLst>
            </p:cNvPr>
            <p:cNvCxnSpPr/>
            <p:nvPr/>
          </p:nvCxnSpPr>
          <p:spPr>
            <a:xfrm flipH="1">
              <a:off x="5299917" y="3001752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6EDF91-9C7A-DF4C-85C2-BD83B7F30620}"/>
                </a:ext>
              </a:extLst>
            </p:cNvPr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FB6E0-D9F2-1743-A39E-67E7B17B59B1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A63DF3-1900-1F48-8AF4-F75D558C5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69ED9-B1E4-D94E-B32F-B701134101EF}"/>
                </a:ext>
              </a:extLst>
            </p:cNvPr>
            <p:cNvCxnSpPr/>
            <p:nvPr/>
          </p:nvCxnSpPr>
          <p:spPr>
            <a:xfrm flipV="1">
              <a:off x="5729890" y="4599753"/>
              <a:ext cx="131453" cy="279340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2F6259-F792-E042-A36F-839FE1FE275A}"/>
                </a:ext>
              </a:extLst>
            </p:cNvPr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066AE5-AE6F-AE47-A393-0CB0975AE287}"/>
                </a:ext>
              </a:extLst>
            </p:cNvPr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B44A50-7908-F04B-BBEF-6A8E38BE84D8}"/>
                </a:ext>
              </a:extLst>
            </p:cNvPr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D4199B-4D9B-9141-86F2-401D5E8FDDDF}"/>
                </a:ext>
              </a:extLst>
            </p:cNvPr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A2E02E-7880-2E4F-ACE7-075D86E92CF4}"/>
                </a:ext>
              </a:extLst>
            </p:cNvPr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9C909D7-47AC-0F4F-93CC-5282D1E7EA6B}"/>
                </a:ext>
              </a:extLst>
            </p:cNvPr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7F9F3-1E6A-4442-8D7C-4963B19F0954}"/>
                </a:ext>
              </a:extLst>
            </p:cNvPr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B953723-3725-7445-97CF-64E674D8B0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B1D3-684A-7D40-BC0E-157C5807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32" y="1871118"/>
            <a:ext cx="6153944" cy="2477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04186-788F-8240-8D74-0BB0D6A5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56727"/>
            <a:ext cx="69215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7FDB6-1FF1-0D48-BD60-248B619FD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03" y="1893973"/>
            <a:ext cx="588023" cy="359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DB9511-6E5D-E744-A5A0-A1976201C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539" y="1902488"/>
            <a:ext cx="402111" cy="435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6C8F7E-087E-CA46-AAA2-88C25AA6C01B}"/>
              </a:ext>
            </a:extLst>
          </p:cNvPr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227679-1E83-824D-B062-6F059DD3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13EBA3-131C-1749-8669-BCA669216C44}"/>
                </a:ext>
              </a:extLst>
            </p:cNvPr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69D04A-6CCE-584D-9BEA-CF6913F49501}"/>
                </a:ext>
              </a:extLst>
            </p:cNvPr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CE783-0FB7-A04F-B47A-1A72CBBC1C9C}"/>
                </a:ext>
              </a:extLst>
            </p:cNvPr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DC6B4-561D-844F-BF2B-C5EEBE9C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42" y="1925132"/>
            <a:ext cx="8153485" cy="24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60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nodes/edges,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telemarketers, bots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subgraphs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spam accounts,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  in a (single) graph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E049-91B1-6340-A19E-B201C7117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09289-CCF2-C046-9FC7-76F41514E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64" y="396771"/>
            <a:ext cx="7738611" cy="5803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126761" y="700136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49" y="1419591"/>
            <a:ext cx="8503951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Graph capturing 10-days’ transactions: Directed edges, multi-edges, weighted-edges, node labels, graph-level features</a:t>
            </a: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551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2435"/>
            <a:ext cx="8615362" cy="68580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dirty="0" err="1"/>
              <a:t>w.r.t.</a:t>
            </a:r>
            <a:r>
              <a:rPr lang="en-US" dirty="0"/>
              <a:t> Graph Properties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579491"/>
              </p:ext>
            </p:extLst>
          </p:nvPr>
        </p:nvGraphicFramePr>
        <p:xfrm>
          <a:off x="214311" y="1304922"/>
          <a:ext cx="871537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343027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026999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23219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Gr.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96693"/>
              </p:ext>
            </p:extLst>
          </p:nvPr>
        </p:nvGraphicFramePr>
        <p:xfrm>
          <a:off x="214310" y="4607875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287643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68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D7AC054-AD99-A94C-A763-D2EA2B02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23" y="2422181"/>
            <a:ext cx="3538877" cy="23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6BEE98-2F7C-864F-90C7-DEA69B89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9" y="2502023"/>
            <a:ext cx="3641002" cy="242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2E205-9167-EB46-AE2C-CF002273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6" y="4699143"/>
            <a:ext cx="8255088" cy="94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7DCFC-F709-3943-969B-D0CD9364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617497"/>
            <a:ext cx="5867400" cy="6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E531F-5601-DD4B-8E94-96E4FECFD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" y="3146316"/>
            <a:ext cx="5842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73A64-42D0-9248-979C-7018043D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623" y="3300591"/>
            <a:ext cx="774700" cy="800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8D0B0C-92C6-D448-B3EC-C6BA62605098}"/>
              </a:ext>
            </a:extLst>
          </p:cNvPr>
          <p:cNvSpPr/>
          <p:nvPr/>
        </p:nvSpPr>
        <p:spPr bwMode="auto"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D0F80F-B674-B34E-AA2B-528B307F7594}"/>
              </a:ext>
            </a:extLst>
          </p:cNvPr>
          <p:cNvSpPr/>
          <p:nvPr/>
        </p:nvSpPr>
        <p:spPr bwMode="auto">
          <a:xfrm>
            <a:off x="6502559" y="3470419"/>
            <a:ext cx="182880" cy="182880"/>
          </a:xfrm>
          <a:prstGeom prst="ellipse">
            <a:avLst/>
          </a:prstGeom>
          <a:solidFill>
            <a:schemeClr val="accent5">
              <a:lumMod val="10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40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08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readily handle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labeled/attributed nodes, directed, weighted edges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be trained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end-to-end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0701E-A33D-404E-9622-9B69768A13D9}"/>
              </a:ext>
            </a:extLst>
          </p:cNvPr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CA260AE-B622-704B-A08A-95863370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85" y="3714978"/>
              <a:ext cx="3927339" cy="26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DC0A31E-F065-2541-9FAB-156AFF7C1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481" y="3714978"/>
              <a:ext cx="3698739" cy="246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9A2DDBE-2FB9-C444-BD07-63EF6A3321CF}"/>
                </a:ext>
              </a:extLst>
            </p:cNvPr>
            <p:cNvSpPr/>
            <p:nvPr/>
          </p:nvSpPr>
          <p:spPr bwMode="auto">
            <a:xfrm>
              <a:off x="4270588" y="4667364"/>
              <a:ext cx="1148340" cy="742836"/>
            </a:xfrm>
            <a:prstGeom prst="rightArrow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985787-9D3A-A04B-A60A-DCD4345A6C60}"/>
                </a:ext>
              </a:extLst>
            </p:cNvPr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6879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Rep. Learning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57312"/>
            <a:ext cx="7772400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B., Al-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Rfou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Skiena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(KDD 2014).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Deepwalk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learning of social representations. 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[(un)supervised] Hamilton, W. L., Ying,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 (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NeurIPS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2017). Inductive representation learning on large graphs.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Narayanan, A.,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Chandramohan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Venkatesan, R., Chen, L., Liu, Y., &amp; Jaiswal, S. (2017). graph2vec: Learning distributed representations of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Niepert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Ahmed, M.,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Kutzkov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K. (PMLR, 2016). Learning convolutional neural networks for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Xu, K., Hu, W.,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Jegelka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(ICLR 2019). How powerful are graph neural networks?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3806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8043863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28737"/>
            <a:ext cx="7615238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Yu, W., Cheng, W., Aggarwal, C. C., Zhang, K., Chen, H., &amp; Wang, W. (KDD 2018).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Netwalk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: A flexible deep embedding approach for anomaly detection in dynamic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Ding, K., Li, J.,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Bhanushali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Liu, H. (SDM 2019).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Deep anomaly detection on attributed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Zhao, T., Deng, C., Yu, K., Jiang, T., Wang, D., &amp; Jiang, M.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(CIKM 2020). Error-Bounded Graph Anomaly Loss for GNNs.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Wang, X.,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Jin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B., Du, Y., Cui, P., &amp; Yang, Y. (Neur. Comp. &amp; Appl. 2021). One-Class Graph Neural Networks for Anomaly Detection in Attributed Networks. 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Sawlani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S., Zhao, L., Akoglu, L. (2021). Deep Graph-level 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44166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7958138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  <a:br>
              <a:rPr lang="en-US" dirty="0"/>
            </a:br>
            <a:r>
              <a:rPr lang="en-US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318CD3-CE67-8F46-84F6-9F20C472FEDF}"/>
              </a:ext>
            </a:extLst>
          </p:cNvPr>
          <p:cNvSpPr txBox="1">
            <a:spLocks/>
          </p:cNvSpPr>
          <p:nvPr/>
        </p:nvSpPr>
        <p:spPr bwMode="auto">
          <a:xfrm>
            <a:off x="685800" y="1957388"/>
            <a:ext cx="8229600" cy="40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End-to-end training necessitates a loss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Reconstruction, one-class classification loss(es)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Learned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rep.s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not interpretable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cf. hand-crafted features, motifs, etc.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Model selection (!)	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many hyperparameters, but no labels to tune</a:t>
            </a:r>
          </a:p>
        </p:txBody>
      </p:sp>
    </p:spTree>
    <p:extLst>
      <p:ext uri="{BB962C8B-B14F-4D97-AF65-F5344CB8AC3E}">
        <p14:creationId xmlns:p14="http://schemas.microsoft.com/office/powerpoint/2010/main" val="109698052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381" y="154858"/>
            <a:ext cx="7958138" cy="685800"/>
          </a:xfrm>
        </p:spPr>
        <p:txBody>
          <a:bodyPr/>
          <a:lstStyle/>
          <a:p>
            <a:r>
              <a:rPr lang="en-US" dirty="0"/>
              <a:t>Conclusions &amp; Take-aways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5" y="855406"/>
            <a:ext cx="8657303" cy="4648200"/>
          </a:xfrm>
        </p:spPr>
        <p:txBody>
          <a:bodyPr/>
          <a:lstStyle/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 anomalies find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numerous applications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opinion fraud, host-level intrusion, 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environmental monitoring, accounting fraud, …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Graphs may carry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variety of information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– </a:t>
            </a:r>
            <a:b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depending on application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timestamps, node labels</a:t>
            </a:r>
            <a:r>
              <a:rPr lang="en-US" sz="2400">
                <a:latin typeface="Gill Sans" panose="020B0502020104020203" pitchFamily="34" charset="-79"/>
                <a:cs typeface="Gill Sans" panose="020B0502020104020203" pitchFamily="34" charset="-79"/>
              </a:rPr>
              <a:t>/attributes,   and/or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edge directions/weights/multiplicities/types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Problem formulation &amp; key approach 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informed by 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domain and available information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GNNs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a recent trend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need effective loss functions &amp; model tuning/selection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Anomalies: known vs.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unknown</a:t>
            </a: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the latter, need better pattern mining</a:t>
            </a:r>
          </a:p>
          <a:p>
            <a:pPr>
              <a:spcBef>
                <a:spcPts val="72"/>
              </a:spcBef>
            </a:pP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49557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48" y="2853660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85366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298" y="2853660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98" y="1681162"/>
            <a:ext cx="77724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883A-C953-9243-9BA6-6DA25D15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graphs in a (unordered) set,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database: e.g., transactions, software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series of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Dynamic graphs: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change-points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26CB9A-BB11-6C4D-8D44-DBA1313E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CF18-3F94-E043-BFE7-63535B07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050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64" y="396771"/>
            <a:ext cx="7738611" cy="5803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126761" y="700136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49" y="1419591"/>
            <a:ext cx="8503951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Graph capturing 10-days’ transactions: Directed edges, multi-edges, weighted-edges, node labels, graph-level features</a:t>
            </a: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217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636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topology, long-range dependencies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</a:t>
            </a:r>
          </a:p>
          <a:p>
            <a:pPr lvl="2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node, edge (e.g. type, timestamp), or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directed, weighted, and/or multi-edges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 formulation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What </a:t>
            </a:r>
            <a:r>
              <a:rPr lang="en-US" i="1" u="sng" dirty="0"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an anomaly?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Lack of labels or universal loss functions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Scale, Adversaries, Explanations,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42C5-6F09-9C45-B9EE-DE3198CC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300913" cy="2324100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4900"/>
            <a:ext cx="7188200" cy="464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Graph-based Anomaly Detection </a:t>
            </a:r>
            <a:b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Description: A Survey.  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Leman Akoglu,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Hanghang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Tong, Danai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Koutra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Data Mining and Knowledge Discovery (DAMI), 29 (3), May 2015.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Static &amp; Dynamic; Plain &amp; Attributed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Interpretation &amp; Sense-making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Since ~2014: graph neural networks &amp; 			deep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032-4BA3-3642-9FEB-E9CDEA367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0FC8-7934-CA45-9E18-00E49BB6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63296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95165"/>
            <a:ext cx="1963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of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approaches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14413</TotalTime>
  <Words>3164</Words>
  <Application>Microsoft Macintosh PowerPoint</Application>
  <PresentationFormat>On-screen Show (4:3)</PresentationFormat>
  <Paragraphs>574</Paragraphs>
  <Slides>40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1</vt:i4>
      </vt:variant>
    </vt:vector>
  </HeadingPairs>
  <TitlesOfParts>
    <vt:vector size="52" baseType="lpstr">
      <vt:lpstr>Arial</vt:lpstr>
      <vt:lpstr>Calibri</vt:lpstr>
      <vt:lpstr>Gill Sans</vt:lpstr>
      <vt:lpstr>Gill Sans SemiBold</vt:lpstr>
      <vt:lpstr>Gill Sans SemiBold</vt:lpstr>
      <vt:lpstr>Helvetica Light</vt:lpstr>
      <vt:lpstr>Tahoma</vt:lpstr>
      <vt:lpstr>Times New Roman</vt:lpstr>
      <vt:lpstr>Vista Sans OT Reg</vt:lpstr>
      <vt:lpstr>Wingdings</vt:lpstr>
      <vt:lpstr>template</vt:lpstr>
      <vt:lpstr>Anomaly Detection in Graphs  Past, Present and Future</vt:lpstr>
      <vt:lpstr>Roadmap</vt:lpstr>
      <vt:lpstr>Graph Anomalies - I </vt:lpstr>
      <vt:lpstr>Graph Anomalies -II </vt:lpstr>
      <vt:lpstr>Graph Anomalies - Challenges</vt:lpstr>
      <vt:lpstr>Graph Anomalies - Challenges</vt:lpstr>
      <vt:lpstr>Survey article</vt:lpstr>
      <vt:lpstr>Roadmap</vt:lpstr>
      <vt:lpstr>Outline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Outline</vt:lpstr>
      <vt:lpstr>Subgraph-level Anomalies </vt:lpstr>
      <vt:lpstr>Subgraph-level Anomalies: Key ideas</vt:lpstr>
      <vt:lpstr>Fraudar: Camouflaged dense subgraphs </vt:lpstr>
      <vt:lpstr>CopyCatch: Spotting group attacks </vt:lpstr>
      <vt:lpstr>AMEN: Anomalous attributed subgraphs </vt:lpstr>
      <vt:lpstr>Outline</vt:lpstr>
      <vt:lpstr>Graph-level Anomalies</vt:lpstr>
      <vt:lpstr>Graph-level Anomalies: Key ideas</vt:lpstr>
      <vt:lpstr>StreamSpot: Anomalies in Streaming Heterogeneous graphs </vt:lpstr>
      <vt:lpstr>StreamSpot: Anomalies in Streaming Heterogeneous graphs </vt:lpstr>
      <vt:lpstr>SpotLight: Anomalies in Streaming Graphs </vt:lpstr>
      <vt:lpstr>ChangeDAR: Localized Change Detection</vt:lpstr>
      <vt:lpstr>CODEtect: Labeled Multi-graph Anomalies</vt:lpstr>
      <vt:lpstr>CODEtect: Labeled Multi-graph Anomalies</vt:lpstr>
      <vt:lpstr>Roadmap</vt:lpstr>
      <vt:lpstr>Graph Anomalies - Challenges</vt:lpstr>
      <vt:lpstr>Methods w.r.t. Graph Properties</vt:lpstr>
      <vt:lpstr>Recent Trend: GNNs</vt:lpstr>
      <vt:lpstr>Recent Trend: GNNs</vt:lpstr>
      <vt:lpstr>Rep. Learning with GNNs</vt:lpstr>
      <vt:lpstr>Anomaly Detection with GNNs</vt:lpstr>
      <vt:lpstr>Anomaly Detection with GNNs Challenges</vt:lpstr>
      <vt:lpstr>Conclusions &amp; Take-aways</vt:lpstr>
      <vt:lpstr>Thank you!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2140</cp:revision>
  <cp:lastPrinted>2016-06-19T14:14:08Z</cp:lastPrinted>
  <dcterms:created xsi:type="dcterms:W3CDTF">2017-06-13T01:24:20Z</dcterms:created>
  <dcterms:modified xsi:type="dcterms:W3CDTF">2021-05-05T17:22:55Z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